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5" r:id="rId2"/>
    <p:sldId id="258" r:id="rId3"/>
    <p:sldId id="267" r:id="rId4"/>
    <p:sldId id="268" r:id="rId5"/>
    <p:sldId id="269" r:id="rId6"/>
    <p:sldId id="270" r:id="rId7"/>
    <p:sldId id="271" r:id="rId8"/>
    <p:sldId id="272" r:id="rId9"/>
    <p:sldId id="26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1732"/>
    <a:srgbClr val="94C893"/>
    <a:srgbClr val="000000"/>
    <a:srgbClr val="8E1731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52"/>
    <p:restoredTop sz="94643"/>
  </p:normalViewPr>
  <p:slideViewPr>
    <p:cSldViewPr snapToGrid="0" snapToObjects="1">
      <p:cViewPr varScale="1">
        <p:scale>
          <a:sx n="77" d="100"/>
          <a:sy n="77" d="100"/>
        </p:scale>
        <p:origin x="4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D8DCE4-D4F7-854A-B801-F15592AD8B78}"/>
              </a:ext>
            </a:extLst>
          </p:cNvPr>
          <p:cNvSpPr/>
          <p:nvPr userDrawn="1"/>
        </p:nvSpPr>
        <p:spPr>
          <a:xfrm>
            <a:off x="1" y="0"/>
            <a:ext cx="12192000" cy="4824408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C46-8606-6741-A626-70DBEDBBF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873" y="-674190"/>
            <a:ext cx="1218994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C47BE-2160-CF40-A89F-A2AB215A4F2F}"/>
              </a:ext>
            </a:extLst>
          </p:cNvPr>
          <p:cNvSpPr/>
          <p:nvPr userDrawn="1"/>
        </p:nvSpPr>
        <p:spPr>
          <a:xfrm>
            <a:off x="0" y="4865287"/>
            <a:ext cx="12192000" cy="10249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EA93-6938-7F41-8A81-60D79FEE3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0333" y="5102485"/>
            <a:ext cx="1235529" cy="61879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8E173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CE888A2-E09A-084A-8D26-A0930C081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074" y="5666797"/>
            <a:ext cx="2868045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>
            <a:off x="0" y="65134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7804906" y="6232832"/>
            <a:ext cx="418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Intellectual</a:t>
            </a:r>
            <a:r>
              <a:rPr lang="en-US" sz="1600" b="1" dirty="0">
                <a:solidFill>
                  <a:srgbClr val="8E1731"/>
                </a:solidFill>
                <a:latin typeface="Helvetica" pitchFamily="2" charset="0"/>
              </a:rPr>
              <a:t> Crossroads of the University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davis" TargetMode="External"/><Relationship Id="rId2" Type="http://schemas.openxmlformats.org/officeDocument/2006/relationships/hyperlink" Target="https://digitalskills.oucreate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libraries.ou.edu/carpentries" TargetMode="External"/><Relationship Id="rId5" Type="http://schemas.openxmlformats.org/officeDocument/2006/relationships/hyperlink" Target="https://libraries.ou.edu/impactchallenge" TargetMode="External"/><Relationship Id="rId4" Type="http://schemas.openxmlformats.org/officeDocument/2006/relationships/hyperlink" Target="https://libraries.ou.edu/ds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59DC92-E671-154F-9A93-E475EA0FF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02485"/>
            <a:ext cx="12191999" cy="618798"/>
          </a:xfrm>
        </p:spPr>
        <p:txBody>
          <a:bodyPr/>
          <a:lstStyle/>
          <a:p>
            <a:pPr algn="ctr"/>
            <a:r>
              <a:rPr lang="en-US" dirty="0" smtClean="0"/>
              <a:t>Libraries Resources for Graduate School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123485-100A-744C-BD5F-CD16509BC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666797"/>
            <a:ext cx="12192000" cy="571500"/>
          </a:xfrm>
        </p:spPr>
        <p:txBody>
          <a:bodyPr/>
          <a:lstStyle/>
          <a:p>
            <a:pPr algn="ctr"/>
            <a:r>
              <a:rPr lang="en-US" dirty="0" smtClean="0"/>
              <a:t>Welcome New Biology Students!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11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10809779" cy="4123702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Digital Skills Hub</a:t>
            </a:r>
            <a:br>
              <a:rPr lang="en-US" sz="2800" dirty="0" smtClean="0"/>
            </a:br>
            <a:r>
              <a:rPr lang="en-US" sz="2800" dirty="0" smtClean="0">
                <a:hlinkClick r:id="rId2"/>
              </a:rPr>
              <a:t>https://digitalskills.oucreate.com</a:t>
            </a:r>
            <a:r>
              <a:rPr lang="en-US" sz="2800" dirty="0" smtClean="0"/>
              <a:t>   </a:t>
            </a:r>
          </a:p>
          <a:p>
            <a:r>
              <a:rPr lang="en-US" sz="2800" dirty="0" smtClean="0"/>
              <a:t>Information Specialists @ DAVIS</a:t>
            </a:r>
            <a:br>
              <a:rPr lang="en-US" sz="2800" dirty="0" smtClean="0"/>
            </a:br>
            <a:r>
              <a:rPr lang="en-US" sz="2800" dirty="0" smtClean="0">
                <a:hlinkClick r:id="rId3"/>
              </a:rPr>
              <a:t>https://libraries.ou.edu/davis</a:t>
            </a:r>
            <a:r>
              <a:rPr lang="en-US" sz="2800" dirty="0" smtClean="0"/>
              <a:t> </a:t>
            </a:r>
            <a:endParaRPr lang="en-US" sz="2800" dirty="0"/>
          </a:p>
          <a:p>
            <a:r>
              <a:rPr lang="en-US" sz="2800" dirty="0" smtClean="0"/>
              <a:t>Digital Scholarship Lab</a:t>
            </a:r>
            <a:br>
              <a:rPr lang="en-US" sz="2800" dirty="0" smtClean="0"/>
            </a:br>
            <a:r>
              <a:rPr lang="en-US" sz="2800" dirty="0" smtClean="0">
                <a:hlinkClick r:id="rId4"/>
              </a:rPr>
              <a:t>https://libraries.ou.edu/dsl</a:t>
            </a:r>
            <a:endParaRPr lang="en-US" sz="2800" dirty="0" smtClean="0"/>
          </a:p>
          <a:p>
            <a:r>
              <a:rPr lang="en-US" sz="2800" dirty="0" smtClean="0"/>
              <a:t>Impact Challenge</a:t>
            </a:r>
            <a:br>
              <a:rPr lang="en-US" sz="2800" dirty="0" smtClean="0"/>
            </a:br>
            <a:r>
              <a:rPr lang="en-US" sz="2800" dirty="0" smtClean="0">
                <a:hlinkClick r:id="rId5"/>
              </a:rPr>
              <a:t>https://libraries.ou.edu/impactchallenge</a:t>
            </a:r>
            <a:r>
              <a:rPr lang="en-US" sz="2800" dirty="0" smtClean="0"/>
              <a:t>  </a:t>
            </a:r>
            <a:endParaRPr lang="en-US" sz="2800" dirty="0"/>
          </a:p>
          <a:p>
            <a:r>
              <a:rPr lang="en-US" sz="2800" dirty="0" smtClean="0"/>
              <a:t>Carpentries two-day workshops: </a:t>
            </a:r>
            <a:r>
              <a:rPr lang="en-US" sz="2800" dirty="0" smtClean="0">
                <a:hlinkClick r:id="rId6"/>
              </a:rPr>
              <a:t>https://libraries.ou.edu/carpentries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Find more resources</a:t>
            </a:r>
            <a:endParaRPr lang="en-US" b="1" dirty="0">
              <a:solidFill>
                <a:srgbClr val="8E1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022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effective about this?  What is not?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44" y="2104836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1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effective about this?  What is not?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44" y="2104836"/>
            <a:ext cx="6057143" cy="38952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52970" y="1790297"/>
            <a:ext cx="443903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density (information per unit area</a:t>
            </a:r>
            <a:r>
              <a:rPr lang="en-US" dirty="0"/>
              <a:t>), Data/ink ratio: maximize use of ink for </a:t>
            </a:r>
            <a:r>
              <a:rPr lang="en-US" dirty="0" smtClean="0"/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No optical illusions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Accessibility: color blind color </a:t>
            </a:r>
            <a:r>
              <a:rPr lang="en-US" dirty="0" smtClean="0"/>
              <a:t>choices</a:t>
            </a:r>
            <a:endParaRPr lang="en-US" dirty="0"/>
          </a:p>
          <a:p>
            <a:r>
              <a:rPr lang="en-US" dirty="0" smtClean="0"/>
              <a:t>Not 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Extraneous grid lines, unnecessary color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Accessibility: </a:t>
            </a:r>
            <a:r>
              <a:rPr lang="en-US" dirty="0"/>
              <a:t>font sizes (presentations vs manuscripts)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1838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effective about this?  What is not?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42866" y="2011921"/>
            <a:ext cx="431969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Increased data density (information per unit area) with colors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Data/ink </a:t>
            </a:r>
            <a:r>
              <a:rPr lang="en-US" dirty="0"/>
              <a:t>ratio: maximize use of ink for </a:t>
            </a:r>
            <a:r>
              <a:rPr lang="en-US" dirty="0" smtClean="0"/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No optical illusions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Accessibility: color blind color </a:t>
            </a:r>
            <a:r>
              <a:rPr lang="en-US" dirty="0" smtClean="0"/>
              <a:t>choices</a:t>
            </a:r>
            <a:endParaRPr lang="en-US" dirty="0"/>
          </a:p>
          <a:p>
            <a:r>
              <a:rPr lang="en-US" dirty="0" smtClean="0"/>
              <a:t>Improvements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Removed grid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Made color a different grouping variable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Increased font size for readability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38" y="2187961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02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</a:t>
            </a:r>
            <a:r>
              <a:rPr lang="en-US" b="1" dirty="0" smtClean="0">
                <a:solidFill>
                  <a:srgbClr val="8E1731"/>
                </a:solidFill>
              </a:rPr>
              <a:t>clear or misleading about this?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8" y="2221214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38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</a:t>
            </a:r>
            <a:r>
              <a:rPr lang="en-US" b="1" dirty="0" smtClean="0">
                <a:solidFill>
                  <a:srgbClr val="8E1731"/>
                </a:solidFill>
              </a:rPr>
              <a:t>clear or misleading about this?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8" y="2221214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29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</a:t>
            </a:r>
            <a:r>
              <a:rPr lang="en-US" b="1" dirty="0" smtClean="0">
                <a:solidFill>
                  <a:srgbClr val="8E1731"/>
                </a:solidFill>
              </a:rPr>
              <a:t>clear or misleading about this?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8" y="2221214"/>
            <a:ext cx="6057143" cy="38952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07057" y="1860766"/>
            <a:ext cx="41294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 design consistent throughout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Units appropriate</a:t>
            </a:r>
          </a:p>
          <a:p>
            <a:endParaRPr lang="en-US" dirty="0"/>
          </a:p>
          <a:p>
            <a:r>
              <a:rPr lang="en-US" dirty="0"/>
              <a:t>Not clear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Symbols and axes proportional to numbers represented (problem with pie charts, area in general)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Lack of context: did not show all relevant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 labels (minimize abbreviations)	</a:t>
            </a:r>
          </a:p>
        </p:txBody>
      </p:sp>
    </p:spTree>
    <p:extLst>
      <p:ext uri="{BB962C8B-B14F-4D97-AF65-F5344CB8AC3E}">
        <p14:creationId xmlns:p14="http://schemas.microsoft.com/office/powerpoint/2010/main" val="2009639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</a:t>
            </a:r>
            <a:r>
              <a:rPr lang="en-US" b="1" dirty="0" smtClean="0">
                <a:solidFill>
                  <a:srgbClr val="8E1731"/>
                </a:solidFill>
              </a:rPr>
              <a:t>clear or misleading about this?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8" y="2221214"/>
            <a:ext cx="6057143" cy="38952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07057" y="1860766"/>
            <a:ext cx="412941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 design consistent throughout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Units appropriate</a:t>
            </a:r>
          </a:p>
          <a:p>
            <a:endParaRPr lang="en-US" dirty="0"/>
          </a:p>
          <a:p>
            <a:r>
              <a:rPr lang="en-US" dirty="0"/>
              <a:t>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area-cut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Lack of context: did not show all relevant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 labels – not abbreviated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97" y="2221214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7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Survey link: </a:t>
            </a:r>
          </a:p>
          <a:p>
            <a:r>
              <a:rPr lang="en-US" dirty="0" smtClean="0"/>
              <a:t>Today’s topic: Data-driven visualizations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Please take 5 min to answer a few questions</a:t>
            </a:r>
            <a:endParaRPr lang="en-US" b="1" dirty="0">
              <a:solidFill>
                <a:srgbClr val="8E1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93761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2E8CC4"/>
      </a:accent2>
      <a:accent3>
        <a:srgbClr val="A5A5A5"/>
      </a:accent3>
      <a:accent4>
        <a:srgbClr val="FFC000"/>
      </a:accent4>
      <a:accent5>
        <a:srgbClr val="95C795"/>
      </a:accent5>
      <a:accent6>
        <a:srgbClr val="CDCCCC"/>
      </a:accent6>
      <a:hlink>
        <a:srgbClr val="0563C1"/>
      </a:hlink>
      <a:folHlink>
        <a:srgbClr val="8C19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252</Words>
  <Application>Microsoft Office PowerPoint</Application>
  <PresentationFormat>Widescreen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Courier New</vt:lpstr>
      <vt:lpstr>Helvetica</vt:lpstr>
      <vt:lpstr>Wingdings</vt:lpstr>
      <vt:lpstr>Custom Design</vt:lpstr>
      <vt:lpstr>Libraries Resources for Graduate School</vt:lpstr>
      <vt:lpstr>What is effective about this?  What is not?</vt:lpstr>
      <vt:lpstr>What is effective about this?  What is not?</vt:lpstr>
      <vt:lpstr>What is effective about this?  What is not?</vt:lpstr>
      <vt:lpstr>What is clear or misleading about this?</vt:lpstr>
      <vt:lpstr>What is clear or misleading about this?</vt:lpstr>
      <vt:lpstr>What is clear or misleading about this?</vt:lpstr>
      <vt:lpstr>What is clear or misleading about this?</vt:lpstr>
      <vt:lpstr>Please take 5 min to answer a few questions</vt:lpstr>
      <vt:lpstr>Find more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Curry, Claire M.</cp:lastModifiedBy>
  <cp:revision>38</cp:revision>
  <dcterms:created xsi:type="dcterms:W3CDTF">2018-06-15T17:19:10Z</dcterms:created>
  <dcterms:modified xsi:type="dcterms:W3CDTF">2019-01-30T19:13:14Z</dcterms:modified>
</cp:coreProperties>
</file>